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4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wl of pappardelle pasta with parsley butter, roasted hazelnuts, and shaved parmesan cheese"/>
          <p:cNvSpPr/>
          <p:nvPr>
            <p:ph type="pic" sz="half" idx="21"/>
          </p:nvPr>
        </p:nvSpPr>
        <p:spPr>
          <a:xfrm>
            <a:off x="14078244" y="2221956"/>
            <a:ext cx="9167747" cy="1222366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7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" name="Assignment:"/>
          <p:cNvSpPr txBox="1"/>
          <p:nvPr>
            <p:ph type="body" sz="quarter" idx="22"/>
          </p:nvPr>
        </p:nvSpPr>
        <p:spPr>
          <a:xfrm>
            <a:off x="1206500" y="3130550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5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59" name="CSS Stylin’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S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195" name="In the below example the header would be turned blue and MUCH larger because of the CSS.…"/>
          <p:cNvSpPr txBox="1"/>
          <p:nvPr>
            <p:ph type="body" idx="22"/>
          </p:nvPr>
        </p:nvSpPr>
        <p:spPr>
          <a:xfrm>
            <a:off x="1206500" y="3132487"/>
            <a:ext cx="21971000" cy="9372029"/>
          </a:xfrm>
          <a:prstGeom prst="rect">
            <a:avLst/>
          </a:prstGeom>
        </p:spPr>
        <p:txBody>
          <a:bodyPr/>
          <a:lstStyle/>
          <a:p>
            <a:pPr marL="199053" indent="-199053" defTabSz="530808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header would be turned blue and MUCH larger because of the CSS.</a:t>
            </a:r>
          </a:p>
          <a:p>
            <a:pPr marL="199053" indent="-199053" defTabSz="530808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199053" indent="-199053" defTabSz="530808">
              <a:lnSpc>
                <a:spcPct val="80000"/>
              </a:lnSpc>
              <a:spcBef>
                <a:spcPts val="18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</a:t>
            </a:r>
          </a:p>
          <a:p>
            <a:pPr lvl="1" marL="464457" indent="-199053" defTabSz="530808">
              <a:lnSpc>
                <a:spcPct val="80000"/>
              </a:lnSpc>
              <a:spcBef>
                <a:spcPts val="18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&lt;h1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class=“bigBlue”</a:t>
            </a:r>
            <a:r>
              <a:t>&gt;Header&lt;/h1&gt;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.bigBlue {</a:t>
            </a: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el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98" name="Applies to all &lt;p&gt; elements…"/>
          <p:cNvSpPr txBox="1"/>
          <p:nvPr/>
        </p:nvSpPr>
        <p:spPr>
          <a:xfrm>
            <a:off x="13796254" y="3253152"/>
            <a:ext cx="7596742" cy="842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Applies to all &lt;p&gt; elements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 {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blue;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Applies to all elements with class=“classItem"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.classItem {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orange;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Applies to all elements with id=“idItem"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#idItem {</a:t>
            </a:r>
          </a:p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green;</a:t>
            </a:r>
          </a:p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</p:txBody>
      </p:sp>
      <p:sp>
        <p:nvSpPr>
          <p:cNvPr id="199" name="Element name…"/>
          <p:cNvSpPr txBox="1"/>
          <p:nvPr/>
        </p:nvSpPr>
        <p:spPr>
          <a:xfrm>
            <a:off x="2817945" y="4177253"/>
            <a:ext cx="3590142" cy="998695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rgbClr val="4472C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Element name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200" name="Period (.) + variable name…"/>
          <p:cNvSpPr txBox="1"/>
          <p:nvPr/>
        </p:nvSpPr>
        <p:spPr>
          <a:xfrm>
            <a:off x="2922725" y="7283249"/>
            <a:ext cx="4879140" cy="1005045"/>
          </a:xfrm>
          <a:prstGeom prst="rect">
            <a:avLst/>
          </a:prstGeom>
          <a:solidFill>
            <a:srgbClr val="ED7D31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Period (.) + variable name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201" name="Hash (#) + variable name…"/>
          <p:cNvSpPr txBox="1"/>
          <p:nvPr/>
        </p:nvSpPr>
        <p:spPr>
          <a:xfrm>
            <a:off x="2970221" y="10221351"/>
            <a:ext cx="4314586" cy="998695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rgbClr val="5B9BD5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Hash (#) + variable name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202" name="Element selector"/>
          <p:cNvSpPr txBox="1"/>
          <p:nvPr/>
        </p:nvSpPr>
        <p:spPr>
          <a:xfrm>
            <a:off x="2808614" y="3533022"/>
            <a:ext cx="2879288" cy="49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203" name="Class Selector"/>
          <p:cNvSpPr txBox="1"/>
          <p:nvPr/>
        </p:nvSpPr>
        <p:spPr>
          <a:xfrm>
            <a:off x="2846714" y="6685505"/>
            <a:ext cx="2362953" cy="49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204" name="ID Selector"/>
          <p:cNvSpPr txBox="1"/>
          <p:nvPr/>
        </p:nvSpPr>
        <p:spPr>
          <a:xfrm>
            <a:off x="2932527" y="9655849"/>
            <a:ext cx="1892855" cy="49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  <p:sp>
        <p:nvSpPr>
          <p:cNvPr id="205" name="Line"/>
          <p:cNvSpPr/>
          <p:nvPr/>
        </p:nvSpPr>
        <p:spPr>
          <a:xfrm>
            <a:off x="9066318" y="4676600"/>
            <a:ext cx="2879288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>
            <a:off x="9066318" y="7785771"/>
            <a:ext cx="2879288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>
            <a:off x="9102474" y="10720699"/>
            <a:ext cx="2879288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electors continue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Selectors continued…</a:t>
            </a:r>
          </a:p>
        </p:txBody>
      </p:sp>
      <p:sp>
        <p:nvSpPr>
          <p:cNvPr id="210" name="p {…"/>
          <p:cNvSpPr txBox="1"/>
          <p:nvPr/>
        </p:nvSpPr>
        <p:spPr>
          <a:xfrm>
            <a:off x="2883549" y="3132487"/>
            <a:ext cx="6010880" cy="6824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 {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blue;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.classItem {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orange;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#idItem {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green;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</p:txBody>
      </p:sp>
      <p:sp>
        <p:nvSpPr>
          <p:cNvPr id="211" name="&lt;p&gt;…"/>
          <p:cNvSpPr txBox="1"/>
          <p:nvPr/>
        </p:nvSpPr>
        <p:spPr>
          <a:xfrm>
            <a:off x="13084843" y="3754787"/>
            <a:ext cx="8618348" cy="558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&lt;p&gt;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  A paragraph with a blue background.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&lt;/p&gt;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&lt;div class=“classItem"&gt;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  A div with an orange background.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&lt;/div&gt;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&lt;div id=“idItem"&gt;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  A div with a green background.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212" name="+"/>
          <p:cNvSpPr txBox="1"/>
          <p:nvPr/>
        </p:nvSpPr>
        <p:spPr>
          <a:xfrm>
            <a:off x="10996818" y="5740154"/>
            <a:ext cx="863163" cy="1609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213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7047" y="10381796"/>
            <a:ext cx="10329906" cy="2797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Key CSS Attrib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216" name="Font / Color:…"/>
          <p:cNvSpPr txBox="1"/>
          <p:nvPr>
            <p:ph type="body" idx="22"/>
          </p:nvPr>
        </p:nvSpPr>
        <p:spPr>
          <a:xfrm>
            <a:off x="1206500" y="3243186"/>
            <a:ext cx="21971000" cy="9261330"/>
          </a:xfrm>
          <a:prstGeom prst="rect">
            <a:avLst/>
          </a:prstGeom>
        </p:spPr>
        <p:txBody>
          <a:bodyPr/>
          <a:lstStyle/>
          <a:p>
            <a:pPr marL="0" indent="0" defTabSz="519012">
              <a:lnSpc>
                <a:spcPct val="80000"/>
              </a:lnSpc>
              <a:spcBef>
                <a:spcPts val="3500"/>
              </a:spcBef>
              <a:buSzTx/>
              <a:buNone/>
              <a:defRPr b="1" sz="352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</a:p>
          <a:p>
            <a:pPr marL="0" indent="0" defTabSz="519012">
              <a:lnSpc>
                <a:spcPct val="80000"/>
              </a:lnSpc>
              <a:spcBef>
                <a:spcPts val="300"/>
              </a:spcBef>
              <a:buSzTx/>
              <a:buNone/>
              <a:defRPr b="1" sz="352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19012">
              <a:lnSpc>
                <a:spcPct val="80000"/>
              </a:lnSpc>
              <a:spcBef>
                <a:spcPts val="3500"/>
              </a:spcBef>
              <a:buSzTx/>
              <a:buNone/>
              <a:defRPr b="1" sz="352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</a:p>
          <a:p>
            <a:pPr marL="0" indent="0" defTabSz="519012">
              <a:lnSpc>
                <a:spcPct val="80000"/>
              </a:lnSpc>
              <a:spcBef>
                <a:spcPts val="300"/>
              </a:spcBef>
              <a:buSzTx/>
              <a:buNone/>
              <a:defRPr b="1" sz="352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19012">
              <a:lnSpc>
                <a:spcPct val="80000"/>
              </a:lnSpc>
              <a:spcBef>
                <a:spcPts val="3500"/>
              </a:spcBef>
              <a:buSzTx/>
              <a:buNone/>
              <a:defRPr b="1" sz="352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lative File Path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lative File Pat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223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260" y="3548272"/>
            <a:ext cx="13477642" cy="661955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24" name="Relative file paths connect us with other files in our working directory. In this case, style.css is in the same folder as our html document."/>
          <p:cNvSpPr txBox="1"/>
          <p:nvPr/>
        </p:nvSpPr>
        <p:spPr>
          <a:xfrm>
            <a:off x="2791282" y="11203337"/>
            <a:ext cx="18801437" cy="102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bsolutely No Absolute Pat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22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236" y="3833494"/>
            <a:ext cx="16972712" cy="195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ontent Placeholder 2"/>
          <p:cNvSpPr txBox="1"/>
          <p:nvPr/>
        </p:nvSpPr>
        <p:spPr>
          <a:xfrm>
            <a:off x="1258198" y="6150726"/>
            <a:ext cx="12780535" cy="6629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l" defTabSz="685800">
              <a:spcBef>
                <a:spcPts val="400"/>
              </a:spcBef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</a:p>
          <a:p>
            <a:pPr marL="257175" indent="-257175" algn="l" defTabSz="685800"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</a:p>
          <a:p>
            <a:pPr lvl="1" marL="557212" indent="-214313" algn="l" defTabSz="685800">
              <a:spcBef>
                <a:spcPts val="400"/>
              </a:spcBef>
              <a:buSzPct val="100000"/>
              <a:buFont typeface="Arial"/>
              <a:buChar char="–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</a:p>
          <a:p>
            <a:pPr lvl="1" marL="557212" indent="-214313" algn="l" defTabSz="685800">
              <a:spcBef>
                <a:spcPts val="500"/>
              </a:spcBef>
              <a:buSzPct val="100000"/>
              <a:buFont typeface="Arial"/>
              <a:buChar char="–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sp>
        <p:nvSpPr>
          <p:cNvPr id="231" name="Content Placeholder 2"/>
          <p:cNvSpPr txBox="1"/>
          <p:nvPr/>
        </p:nvSpPr>
        <p:spPr>
          <a:xfrm>
            <a:off x="1258198" y="3132487"/>
            <a:ext cx="4748517" cy="63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l" defTabSz="637794">
              <a:lnSpc>
                <a:spcPct val="90000"/>
              </a:lnSpc>
              <a:spcBef>
                <a:spcPts val="700"/>
              </a:spcBef>
              <a:defRPr b="1" sz="3906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pic>
        <p:nvPicPr>
          <p:cNvPr id="232" name="HardtofindDimwittedGemsbok-size_restricted.gif" descr="HardtofindDimwittedGemsbok-size_restrict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19671" y="6105760"/>
            <a:ext cx="9046059" cy="678454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35" name="Activity: Relative Path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Relative Paths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236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37" name="Unzip the folder sent to you…"/>
          <p:cNvSpPr txBox="1"/>
          <p:nvPr>
            <p:ph type="body" idx="25"/>
          </p:nvPr>
        </p:nvSpPr>
        <p:spPr>
          <a:xfrm>
            <a:off x="1364568" y="4258856"/>
            <a:ext cx="21971001" cy="3016968"/>
          </a:xfrm>
          <a:prstGeom prst="rect">
            <a:avLst/>
          </a:prstGeom>
        </p:spPr>
        <p:txBody>
          <a:bodyPr/>
          <a:lstStyle/>
          <a:p>
            <a:pPr/>
            <a:r>
              <a:t>Unzip the folder sent to you</a:t>
            </a:r>
          </a:p>
          <a:p>
            <a:pPr/>
            <a:r>
              <a:t>Edit the HTML files. You need to write the relative path to link the CSS file to the HTML file.</a:t>
            </a:r>
          </a:p>
          <a:p>
            <a:pPr lvl="1">
              <a:defRPr sz="3600"/>
            </a:pPr>
            <a:r>
              <a:t>Only modify the HTML files! Do NOT move or modify the CSS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now Thysel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162" name="Be comfortable with the basics of Terminal, Git/GitHub, &amp; HTML.…"/>
          <p:cNvSpPr txBox="1"/>
          <p:nvPr>
            <p:ph type="body" idx="22"/>
          </p:nvPr>
        </p:nvSpPr>
        <p:spPr>
          <a:xfrm>
            <a:off x="1206500" y="4095876"/>
            <a:ext cx="21971000" cy="2626295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Be comfortable with the basics of Terminal, Git/GitHub, &amp; HTML.</a:t>
            </a:r>
          </a:p>
          <a:p>
            <a:pPr marL="457200" indent="-457200"/>
            <a:r>
              <a:t>Be able to completely write the minimum requirements of an HTML document without looking at references.</a:t>
            </a:r>
          </a:p>
        </p:txBody>
      </p:sp>
      <p:sp>
        <p:nvSpPr>
          <p:cNvPr id="163" name="You should…"/>
          <p:cNvSpPr txBox="1"/>
          <p:nvPr/>
        </p:nvSpPr>
        <p:spPr>
          <a:xfrm>
            <a:off x="1206500" y="3132487"/>
            <a:ext cx="21971000" cy="67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097252">
              <a:lnSpc>
                <a:spcPct val="80000"/>
              </a:lnSpc>
              <a:defRPr b="1" spc="-76" sz="3825">
                <a:solidFill>
                  <a:srgbClr val="000000"/>
                </a:solidFill>
              </a:defRPr>
            </a:lvl1pPr>
          </a:lstStyle>
          <a:p>
            <a:pPr/>
            <a:r>
              <a:t>You should…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ox Mod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xes Upon Bo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Boxes Upon Boxes</a:t>
            </a:r>
          </a:p>
        </p:txBody>
      </p:sp>
      <p:pic>
        <p:nvPicPr>
          <p:cNvPr id="242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739" y="4324509"/>
            <a:ext cx="8620644" cy="506733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3" name="Rectangle 6"/>
          <p:cNvSpPr txBox="1"/>
          <p:nvPr/>
        </p:nvSpPr>
        <p:spPr>
          <a:xfrm>
            <a:off x="5902500" y="10248657"/>
            <a:ext cx="12579000" cy="2427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pic>
        <p:nvPicPr>
          <p:cNvPr id="246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1925" r="109" b="0"/>
          <a:stretch>
            <a:fillRect/>
          </a:stretch>
        </p:blipFill>
        <p:spPr>
          <a:xfrm>
            <a:off x="4722415" y="3164237"/>
            <a:ext cx="14939303" cy="760446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7" name="Rectangle 6"/>
          <p:cNvSpPr txBox="1"/>
          <p:nvPr/>
        </p:nvSpPr>
        <p:spPr>
          <a:xfrm>
            <a:off x="7816168" y="11420333"/>
            <a:ext cx="9067801" cy="148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554 px</a:t>
            </a:r>
            <a:endParaRPr b="0"/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569 px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pic>
        <p:nvPicPr>
          <p:cNvPr id="250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304714" y="3164237"/>
            <a:ext cx="9774704" cy="76178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1" name="Rectangle 6"/>
          <p:cNvSpPr txBox="1"/>
          <p:nvPr/>
        </p:nvSpPr>
        <p:spPr>
          <a:xfrm>
            <a:off x="7816168" y="11420333"/>
            <a:ext cx="9067801" cy="148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554 px</a:t>
            </a:r>
            <a:endParaRPr b="0"/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569 px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e Be Floatin’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arning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Warning!</a:t>
            </a:r>
          </a:p>
          <a:p>
            <a:pPr/>
            <a:br/>
            <a:r>
              <a:rPr spc="-79" sz="4000"/>
              <a:t>These next things can be tricky and will HAVE to be reviewed more outside of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y default, every HTML element displayed in the browser is governed by a concept called flow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  <p:pic>
        <p:nvPicPr>
          <p:cNvPr id="25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79708" y="4057983"/>
            <a:ext cx="11200245" cy="5600123"/>
          </a:xfrm>
          <a:prstGeom prst="rect">
            <a:avLst/>
          </a:prstGeom>
        </p:spPr>
      </p:pic>
      <p:sp>
        <p:nvSpPr>
          <p:cNvPr id="259" name="The Concept of “Flow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The Concept of “Flow”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is concept of “flow” is very similar to the wrap-text options you may be familiar with in Microsoft Word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262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85952" y="4014456"/>
            <a:ext cx="9519740" cy="8617311"/>
          </a:xfrm>
          <a:prstGeom prst="rect">
            <a:avLst/>
          </a:prstGeom>
        </p:spPr>
      </p:pic>
      <p:sp>
        <p:nvSpPr>
          <p:cNvPr id="263" name="“Flow” in MS 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“Flow” in MS 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By default, web clients render many HTML elements as block elements. Paragraphs, headers, divs and more receive this treatme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26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16" r="48715" b="1216"/>
          <a:stretch>
            <a:fillRect/>
          </a:stretch>
        </p:blipFill>
        <p:spPr>
          <a:xfrm>
            <a:off x="12802332" y="4014456"/>
            <a:ext cx="8942426" cy="8617311"/>
          </a:xfrm>
          <a:prstGeom prst="rect">
            <a:avLst/>
          </a:prstGeom>
        </p:spPr>
      </p:pic>
      <p:sp>
        <p:nvSpPr>
          <p:cNvPr id="267" name="Block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Now contrast the block elements with inline elements.…"/>
          <p:cNvSpPr txBox="1"/>
          <p:nvPr>
            <p:ph type="body" sz="quarter" idx="1"/>
          </p:nvPr>
        </p:nvSpPr>
        <p:spPr>
          <a:xfrm>
            <a:off x="1206500" y="9842220"/>
            <a:ext cx="21543896" cy="2458198"/>
          </a:xfrm>
          <a:prstGeom prst="rect">
            <a:avLst/>
          </a:prstGeom>
        </p:spPr>
        <p:txBody>
          <a:bodyPr/>
          <a:lstStyle/>
          <a:p>
            <a:pPr marL="239172" indent="-239172" defTabSz="637794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3906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</a:p>
          <a:p>
            <a:pPr marL="239172" indent="-239172" defTabSz="637794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3906">
                <a:latin typeface="Arial"/>
                <a:ea typeface="Arial"/>
                <a:cs typeface="Arial"/>
                <a:sym typeface="Arial"/>
              </a:defRPr>
            </a:pPr>
          </a:p>
          <a:p>
            <a:pPr marL="239172" indent="-239172" defTabSz="637794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3906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27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16" r="0" b="1216"/>
          <a:stretch>
            <a:fillRect/>
          </a:stretch>
        </p:blipFill>
        <p:spPr>
          <a:xfrm>
            <a:off x="6224823" y="3437357"/>
            <a:ext cx="11507415" cy="5686942"/>
          </a:xfrm>
          <a:prstGeom prst="rect">
            <a:avLst/>
          </a:prstGeom>
        </p:spPr>
      </p:pic>
      <p:sp>
        <p:nvSpPr>
          <p:cNvPr id="271" name="Block vs 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Block vs Inline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HTML / CSS Definitions (*yawn*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pc="-56" sz="2800"/>
              <a:t>(*yawn*)</a:t>
            </a:r>
          </a:p>
        </p:txBody>
      </p:sp>
      <p:sp>
        <p:nvSpPr>
          <p:cNvPr id="166" name="HTML: Hypertext Markup Language – (Content)…"/>
          <p:cNvSpPr txBox="1"/>
          <p:nvPr>
            <p:ph type="body" idx="22"/>
          </p:nvPr>
        </p:nvSpPr>
        <p:spPr>
          <a:xfrm>
            <a:off x="1206500" y="3268790"/>
            <a:ext cx="21971000" cy="4547309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</a:t>
            </a:r>
          </a:p>
        </p:txBody>
      </p:sp>
      <p:pic>
        <p:nvPicPr>
          <p:cNvPr id="167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7782" y="8924234"/>
            <a:ext cx="4846153" cy="386438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68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6287" y="8924234"/>
            <a:ext cx="7696217" cy="386438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o transform these block elements into inline elements, we use a CSS property called floa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27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760539" y="3920381"/>
            <a:ext cx="11770684" cy="5231416"/>
          </a:xfrm>
          <a:prstGeom prst="rect">
            <a:avLst/>
          </a:prstGeom>
        </p:spPr>
      </p:pic>
      <p:sp>
        <p:nvSpPr>
          <p:cNvPr id="275" name="Flo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Floating</a:t>
            </a:r>
          </a:p>
        </p:txBody>
      </p:sp>
      <p:pic>
        <p:nvPicPr>
          <p:cNvPr id="27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58291" y="9406394"/>
            <a:ext cx="5273979" cy="407944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oats often get in the way of our layouts.…"/>
          <p:cNvSpPr txBox="1"/>
          <p:nvPr>
            <p:ph type="body" sz="quarter" idx="1"/>
          </p:nvPr>
        </p:nvSpPr>
        <p:spPr>
          <a:xfrm>
            <a:off x="3603731" y="9842220"/>
            <a:ext cx="16749433" cy="2458198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</a:t>
            </a:r>
            <a:endParaRPr b="0"/>
          </a:p>
          <a:p>
            <a:pPr marL="0" indent="0" defTabSz="685800">
              <a:lnSpc>
                <a:spcPct val="100000"/>
              </a:lnSpc>
              <a:spcBef>
                <a:spcPts val="500"/>
              </a:spcBef>
              <a:buSzTx/>
              <a:buNone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  <p:pic>
        <p:nvPicPr>
          <p:cNvPr id="279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53090" y="3696056"/>
            <a:ext cx="15250771" cy="4964776"/>
          </a:xfrm>
          <a:prstGeom prst="rect">
            <a:avLst/>
          </a:prstGeom>
        </p:spPr>
      </p:pic>
      <p:sp>
        <p:nvSpPr>
          <p:cNvPr id="280" name="Clearing the Flo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Clearing the Float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ometimes when elements don’t match up in size, we get situations like the above……"/>
          <p:cNvSpPr txBox="1"/>
          <p:nvPr>
            <p:ph type="body" sz="quarter" idx="1"/>
          </p:nvPr>
        </p:nvSpPr>
        <p:spPr>
          <a:xfrm>
            <a:off x="1351851" y="9798352"/>
            <a:ext cx="20467944" cy="2339612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Sometimes when elements don’t match up in size, we get situations like the above…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We can get around this by using “the clearfix hack.” </a:t>
            </a:r>
          </a:p>
        </p:txBody>
      </p:sp>
      <p:pic>
        <p:nvPicPr>
          <p:cNvPr id="28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10470" y="4144952"/>
            <a:ext cx="10089735" cy="4947850"/>
          </a:xfrm>
          <a:prstGeom prst="rect">
            <a:avLst/>
          </a:prstGeom>
        </p:spPr>
      </p:pic>
      <p:sp>
        <p:nvSpPr>
          <p:cNvPr id="284" name="Clearfix H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Clearfix Hack</a:t>
            </a:r>
          </a:p>
        </p:txBody>
      </p:sp>
      <p:pic>
        <p:nvPicPr>
          <p:cNvPr id="285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661" t="0" r="661" b="0"/>
          <a:stretch>
            <a:fillRect/>
          </a:stretch>
        </p:blipFill>
        <p:spPr>
          <a:xfrm>
            <a:off x="12262689" y="4144952"/>
            <a:ext cx="10109992" cy="494785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::after is what we call a pseudo-element. We use it to style specific parts of an element.…"/>
          <p:cNvSpPr txBox="1"/>
          <p:nvPr>
            <p:ph type="body" sz="half" idx="1"/>
          </p:nvPr>
        </p:nvSpPr>
        <p:spPr>
          <a:xfrm>
            <a:off x="1790529" y="9663626"/>
            <a:ext cx="21337646" cy="3299357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8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77340" y="3645355"/>
            <a:ext cx="8336567" cy="5220881"/>
          </a:xfrm>
          <a:prstGeom prst="rect">
            <a:avLst/>
          </a:prstGeom>
        </p:spPr>
      </p:pic>
      <p:sp>
        <p:nvSpPr>
          <p:cNvPr id="289" name="Clearfix H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Clearfix Hack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20812" y="3645362"/>
            <a:ext cx="9342146" cy="9355454"/>
          </a:xfrm>
          <a:prstGeom prst="rect">
            <a:avLst/>
          </a:prstGeom>
        </p:spPr>
      </p:pic>
      <p:sp>
        <p:nvSpPr>
          <p:cNvPr id="292" name="Quick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95" name="Activity: Floatin’ Layout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Floatin’ Layout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25 min.</a:t>
            </a:r>
          </a:p>
        </p:txBody>
      </p:sp>
      <p:sp>
        <p:nvSpPr>
          <p:cNvPr id="296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97" name="Use the provided HTML and CSS files to replicate the layout shown in the image."/>
          <p:cNvSpPr txBox="1"/>
          <p:nvPr>
            <p:ph type="body" idx="25"/>
          </p:nvPr>
        </p:nvSpPr>
        <p:spPr>
          <a:xfrm>
            <a:off x="1364568" y="4258856"/>
            <a:ext cx="10743011" cy="7799414"/>
          </a:xfrm>
          <a:prstGeom prst="rect">
            <a:avLst/>
          </a:prstGeom>
        </p:spPr>
        <p:txBody>
          <a:bodyPr/>
          <a:lstStyle/>
          <a:p>
            <a:pPr/>
            <a:r>
              <a:t>Use the provided HTML and CSS files to replicate the layout shown in the image.</a:t>
            </a:r>
          </a:p>
        </p:txBody>
      </p:sp>
      <p:pic>
        <p:nvPicPr>
          <p:cNvPr id="298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0" r="63" b="0"/>
          <a:stretch>
            <a:fillRect/>
          </a:stretch>
        </p:blipFill>
        <p:spPr>
          <a:xfrm>
            <a:off x="4506417" y="6259046"/>
            <a:ext cx="15687411" cy="667437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046965" y="4177969"/>
            <a:ext cx="8290143" cy="8290143"/>
          </a:xfrm>
          <a:prstGeom prst="rect">
            <a:avLst/>
          </a:prstGeom>
        </p:spPr>
      </p:pic>
      <p:sp>
        <p:nvSpPr>
          <p:cNvPr id="301" name="Great wor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Great work!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04" name="Activity: Student Bio + CS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Student Bio + CSS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20 min.</a:t>
            </a:r>
          </a:p>
        </p:txBody>
      </p:sp>
      <p:sp>
        <p:nvSpPr>
          <p:cNvPr id="305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06" name="Upgrade your previous HTML student-bio page using CSS style rules to match the image below.…"/>
          <p:cNvSpPr txBox="1"/>
          <p:nvPr>
            <p:ph type="body" idx="25"/>
          </p:nvPr>
        </p:nvSpPr>
        <p:spPr>
          <a:xfrm>
            <a:off x="1364568" y="4258856"/>
            <a:ext cx="10743011" cy="7799414"/>
          </a:xfrm>
          <a:prstGeom prst="rect">
            <a:avLst/>
          </a:prstGeom>
        </p:spPr>
        <p:txBody>
          <a:bodyPr/>
          <a:lstStyle/>
          <a:p>
            <a:pPr/>
            <a:r>
              <a:t>Upgrade your previous HTML student-bio page using CSS style rules to match the image below.</a:t>
            </a:r>
          </a:p>
          <a:p>
            <a:pPr/>
            <a:r>
              <a:t>Add, commit, and push your changes to your GitHub repository</a:t>
            </a:r>
          </a:p>
        </p:txBody>
      </p:sp>
      <p:pic>
        <p:nvPicPr>
          <p:cNvPr id="307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12" t="0" r="12" b="0"/>
          <a:stretch>
            <a:fillRect/>
          </a:stretch>
        </p:blipFill>
        <p:spPr>
          <a:xfrm>
            <a:off x="12653833" y="3005451"/>
            <a:ext cx="10679481" cy="1052407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TML / CSS Ana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171" name="Shape 587"/>
          <p:cNvSpPr txBox="1"/>
          <p:nvPr/>
        </p:nvSpPr>
        <p:spPr>
          <a:xfrm>
            <a:off x="1261442" y="3132963"/>
            <a:ext cx="8566867" cy="319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4000"/>
              </a:spcBef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72" name="Shape 588"/>
          <p:cNvSpPr txBox="1"/>
          <p:nvPr/>
        </p:nvSpPr>
        <p:spPr>
          <a:xfrm>
            <a:off x="12420066" y="3132963"/>
            <a:ext cx="11649892" cy="376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914400">
              <a:lnSpc>
                <a:spcPct val="90000"/>
              </a:lnSpc>
              <a:spcBef>
                <a:spcPts val="4000"/>
              </a:spcBef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</a:p>
          <a:p>
            <a:pPr marL="342900" indent="-342900" algn="l" defTabSz="91440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173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4455" y="8347516"/>
            <a:ext cx="3580840" cy="35808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4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54592" y="8380069"/>
            <a:ext cx="3580840" cy="351573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asic HTML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177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53179" y="3795327"/>
            <a:ext cx="13477642" cy="916236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asic HTML Page -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80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961" r="0" b="0"/>
          <a:stretch>
            <a:fillRect/>
          </a:stretch>
        </p:blipFill>
        <p:spPr>
          <a:xfrm>
            <a:off x="5967743" y="3795327"/>
            <a:ext cx="12448514" cy="907426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1" name="Shape 601"/>
          <p:cNvSpPr/>
          <p:nvPr/>
        </p:nvSpPr>
        <p:spPr>
          <a:xfrm>
            <a:off x="14122832" y="10070096"/>
            <a:ext cx="7629011" cy="131300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8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Hella Boring…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nter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184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7528" y="3678346"/>
            <a:ext cx="8739162" cy="916236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5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9181" y="3678346"/>
            <a:ext cx="8980934" cy="916236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nter CSS -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88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3624" r="0" b="0"/>
          <a:stretch>
            <a:fillRect/>
          </a:stretch>
        </p:blipFill>
        <p:spPr>
          <a:xfrm>
            <a:off x="6625150" y="3795327"/>
            <a:ext cx="11133700" cy="883025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SS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91" name="Shape 611"/>
          <p:cNvSpPr txBox="1"/>
          <p:nvPr/>
        </p:nvSpPr>
        <p:spPr>
          <a:xfrm>
            <a:off x="1349178" y="3284709"/>
            <a:ext cx="22499012" cy="315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</a:p>
          <a:p>
            <a:pPr marL="257175" indent="-257175" algn="l" defTabSz="685800">
              <a:spcBef>
                <a:spcPts val="500"/>
              </a:spcBef>
              <a:buSzPct val="100000"/>
              <a:buFont typeface="Arial"/>
              <a:buChar char="•"/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</a:p>
        </p:txBody>
      </p:sp>
      <p:pic>
        <p:nvPicPr>
          <p:cNvPr id="192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8679" y="6885313"/>
            <a:ext cx="15040010" cy="5156580"/>
          </a:xfrm>
          <a:prstGeom prst="rect">
            <a:avLst/>
          </a:prstGeom>
          <a:ln w="63500">
            <a:solidFill>
              <a:srgbClr val="929292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